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8" r:id="rId6"/>
    <p:sldId id="270" r:id="rId7"/>
    <p:sldId id="273" r:id="rId8"/>
    <p:sldId id="258" r:id="rId9"/>
    <p:sldId id="259" r:id="rId10"/>
    <p:sldId id="260" r:id="rId11"/>
    <p:sldId id="261" r:id="rId12"/>
    <p:sldId id="274" r:id="rId13"/>
    <p:sldId id="275" r:id="rId14"/>
    <p:sldId id="276" r:id="rId15"/>
    <p:sldId id="285" r:id="rId16"/>
    <p:sldId id="283" r:id="rId17"/>
    <p:sldId id="286" r:id="rId18"/>
    <p:sldId id="282" r:id="rId19"/>
    <p:sldId id="287" r:id="rId20"/>
    <p:sldId id="265" r:id="rId21"/>
    <p:sldId id="269" r:id="rId22"/>
    <p:sldId id="267" r:id="rId23"/>
    <p:sldId id="271" r:id="rId24"/>
    <p:sldId id="279" r:id="rId25"/>
    <p:sldId id="280" r:id="rId26"/>
    <p:sldId id="263" r:id="rId27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Picture 71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07" name="Picture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691640" y="2349000"/>
            <a:ext cx="5257440" cy="15829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782336"/>
                </a:solidFill>
                <a:latin typeface="Arial Bold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380880"/>
            <a:ext cx="777204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782336"/>
                </a:solidFill>
                <a:latin typeface="Arial Bold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5800" y="1752480"/>
            <a:ext cx="7772040" cy="411444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"/>
            </a:pPr>
            <a:r>
              <a:rPr lang="en-US" sz="2200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Wingdings" charset="2"/>
              <a:buChar char=""/>
            </a:pPr>
            <a:r>
              <a:rPr lang="en-US" sz="2000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sldNum"/>
          </p:nvPr>
        </p:nvSpPr>
        <p:spPr>
          <a:xfrm>
            <a:off x="8676360" y="116640"/>
            <a:ext cx="405000" cy="2642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53E62B1-1037-4230-810E-E8D162361C5A}" type="slidenum">
              <a:rPr lang="en-CA" sz="1200">
                <a:solidFill>
                  <a:srgbClr val="B2B2B2"/>
                </a:solidFill>
                <a:latin typeface="Arial"/>
                <a:ea typeface="ＭＳ Ｐゴシック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>
                <a:latin typeface="Times New Roman"/>
              </a:rPr>
              <a:t>Click to edit the title text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275180" y="1756372"/>
            <a:ext cx="6891046" cy="2281473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782336"/>
                </a:solidFill>
                <a:latin typeface="Arial Bold"/>
                <a:ea typeface="ＭＳ Ｐゴシック"/>
              </a:rPr>
              <a:t>
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Online </a:t>
            </a:r>
            <a:r>
              <a:rPr lang="en-US" sz="4400" dirty="0">
                <a:solidFill>
                  <a:srgbClr val="782336"/>
                </a:solidFill>
                <a:latin typeface="Arial Bold"/>
                <a:ea typeface="ＭＳ Ｐゴシック"/>
              </a:rPr>
              <a:t>Grocery </a:t>
            </a:r>
            <a:r>
              <a:rPr lang="en-US" sz="4400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System</a:t>
            </a:r>
          </a:p>
          <a:p>
            <a:pPr algn="ctr">
              <a:lnSpc>
                <a:spcPct val="100000"/>
              </a:lnSpc>
            </a:pPr>
            <a:endParaRPr lang="en-US" sz="3600" dirty="0" smtClean="0">
              <a:solidFill>
                <a:srgbClr val="782336"/>
              </a:solidFill>
              <a:latin typeface="Arial Bold"/>
              <a:ea typeface="ＭＳ Ｐゴシック"/>
            </a:endParaRPr>
          </a:p>
          <a:p>
            <a:pPr algn="ctr"/>
            <a:r>
              <a:rPr lang="en-US" sz="2000" dirty="0">
                <a:solidFill>
                  <a:srgbClr val="782336"/>
                </a:solidFill>
                <a:latin typeface="Arial Bold"/>
                <a:ea typeface="ＭＳ Ｐゴシック"/>
              </a:rPr>
              <a:t>COEN 6312 – Winter 2016</a:t>
            </a:r>
          </a:p>
          <a:p>
            <a:pPr algn="ctr">
              <a:lnSpc>
                <a:spcPct val="100000"/>
              </a:lnSpc>
            </a:pPr>
            <a:endParaRPr lang="en-US" sz="3600" dirty="0">
              <a:solidFill>
                <a:srgbClr val="782336"/>
              </a:solidFill>
              <a:latin typeface="Arial Bold"/>
              <a:ea typeface="ＭＳ Ｐゴシック"/>
            </a:endParaRPr>
          </a:p>
          <a:p>
            <a:pPr algn="ctr">
              <a:lnSpc>
                <a:spcPct val="100000"/>
              </a:lnSpc>
            </a:pPr>
            <a:r>
              <a:rPr lang="en-US" sz="3600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Team: NEOPHYTES</a:t>
            </a:r>
            <a:endParaRPr dirty="0"/>
          </a:p>
        </p:txBody>
      </p:sp>
      <p:sp>
        <p:nvSpPr>
          <p:cNvPr id="110" name="TextShape 2"/>
          <p:cNvSpPr txBox="1"/>
          <p:nvPr/>
        </p:nvSpPr>
        <p:spPr>
          <a:xfrm>
            <a:off x="4849760" y="5266854"/>
            <a:ext cx="3316466" cy="12949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Sandeep Kumar (7172486)</a:t>
            </a:r>
          </a:p>
          <a:p>
            <a:r>
              <a:rPr lang="en-US" dirty="0" err="1"/>
              <a:t>Harmeet</a:t>
            </a:r>
            <a:r>
              <a:rPr lang="en-US" dirty="0"/>
              <a:t> Singh (27193114)</a:t>
            </a:r>
          </a:p>
          <a:p>
            <a:r>
              <a:rPr lang="en-US" dirty="0" err="1"/>
              <a:t>Shrijeet</a:t>
            </a:r>
            <a:r>
              <a:rPr lang="en-US" dirty="0"/>
              <a:t> </a:t>
            </a:r>
            <a:r>
              <a:rPr lang="en-US" dirty="0" err="1"/>
              <a:t>Kaduskar</a:t>
            </a:r>
            <a:r>
              <a:rPr lang="en-US" dirty="0"/>
              <a:t> (27391773)</a:t>
            </a:r>
          </a:p>
          <a:p>
            <a:r>
              <a:rPr lang="en-US" dirty="0" err="1"/>
              <a:t>Ramandeep</a:t>
            </a:r>
            <a:r>
              <a:rPr lang="en-US" dirty="0"/>
              <a:t> Singh </a:t>
            </a:r>
            <a:r>
              <a:rPr lang="en-US" dirty="0" smtClean="0"/>
              <a:t>(</a:t>
            </a:r>
            <a:r>
              <a:rPr lang="en-US" dirty="0"/>
              <a:t>27394675)</a:t>
            </a:r>
          </a:p>
          <a:p>
            <a:r>
              <a:rPr lang="en-US" dirty="0" err="1"/>
              <a:t>Vikas</a:t>
            </a:r>
            <a:r>
              <a:rPr lang="en-US" dirty="0"/>
              <a:t> Yadav (27288700)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761"/>
            <a:ext cx="8229240" cy="114516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State Diagram 1: Item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37" y="1445921"/>
            <a:ext cx="6443109" cy="52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State Diagram 2: 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ShoppingCart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4" name="Picture 3" descr="C:\Users\san_kuma\Downloads\shopping (2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40" y="1828800"/>
            <a:ext cx="7799200" cy="4531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245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State Diagram 3 : Order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4" name="Picture 3" descr="C:\Users\san_kuma\Downloads\order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1" y="1418760"/>
            <a:ext cx="8142169" cy="5138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0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685800" y="380880"/>
            <a:ext cx="777204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Use of ALF</a:t>
            </a:r>
            <a:endParaRPr dirty="0"/>
          </a:p>
        </p:txBody>
      </p:sp>
      <p:sp>
        <p:nvSpPr>
          <p:cNvPr id="124" name="TextShape 2"/>
          <p:cNvSpPr txBox="1"/>
          <p:nvPr/>
        </p:nvSpPr>
        <p:spPr>
          <a:xfrm>
            <a:off x="685800" y="1752480"/>
            <a:ext cx="7772040" cy="4114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5" name="TextShape 3"/>
          <p:cNvSpPr txBox="1"/>
          <p:nvPr/>
        </p:nvSpPr>
        <p:spPr>
          <a:xfrm>
            <a:off x="8676360" y="116640"/>
            <a:ext cx="405000" cy="2642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FE316D4-3362-486B-9629-1D2BBDFA962F}" type="slidenum">
              <a:rPr lang="en-CA" sz="1200">
                <a:solidFill>
                  <a:srgbClr val="B2B2B2"/>
                </a:solidFill>
                <a:latin typeface="Arial"/>
                <a:ea typeface="ＭＳ Ｐゴシック"/>
              </a:rPr>
              <a:t>13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46216" y="1342605"/>
            <a:ext cx="825120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dirty="0"/>
              <a:t>Class: </a:t>
            </a:r>
            <a:r>
              <a:rPr lang="en-IN" b="1" dirty="0"/>
              <a:t>Order</a:t>
            </a:r>
            <a:r>
              <a:rPr lang="en-IN" dirty="0"/>
              <a:t>; Operation: </a:t>
            </a:r>
            <a:r>
              <a:rPr lang="en-IN" b="1" dirty="0" err="1"/>
              <a:t>MakeCardPayment</a:t>
            </a:r>
            <a:endParaRPr lang="en-CA" dirty="0"/>
          </a:p>
          <a:p>
            <a:r>
              <a:rPr lang="en-IN" dirty="0"/>
              <a:t> </a:t>
            </a:r>
            <a:endParaRPr lang="en-CA" dirty="0"/>
          </a:p>
          <a:p>
            <a:r>
              <a:rPr lang="en-IN" dirty="0"/>
              <a:t>activity </a:t>
            </a:r>
            <a:r>
              <a:rPr lang="en-IN" dirty="0" err="1"/>
              <a:t>MakeCardPayment</a:t>
            </a:r>
            <a:r>
              <a:rPr lang="en-IN" dirty="0"/>
              <a:t>()</a:t>
            </a:r>
            <a:endParaRPr lang="en-CA" dirty="0"/>
          </a:p>
          <a:p>
            <a:r>
              <a:rPr lang="en-IN" dirty="0"/>
              <a:t>{</a:t>
            </a:r>
            <a:endParaRPr lang="en-CA" dirty="0"/>
          </a:p>
          <a:p>
            <a:r>
              <a:rPr lang="en-IN" dirty="0"/>
              <a:t>	</a:t>
            </a:r>
            <a:r>
              <a:rPr lang="en-IN" dirty="0" err="1"/>
              <a:t>cardPayment</a:t>
            </a:r>
            <a:r>
              <a:rPr lang="en-IN" dirty="0"/>
              <a:t>= new </a:t>
            </a:r>
            <a:r>
              <a:rPr lang="en-IN" dirty="0" err="1"/>
              <a:t>cardpayment</a:t>
            </a:r>
            <a:r>
              <a:rPr lang="en-IN" dirty="0"/>
              <a:t>();</a:t>
            </a:r>
            <a:endParaRPr lang="en-CA" dirty="0"/>
          </a:p>
          <a:p>
            <a:r>
              <a:rPr lang="en-IN" dirty="0"/>
              <a:t>	</a:t>
            </a:r>
            <a:r>
              <a:rPr lang="en-IN" dirty="0" err="1"/>
              <a:t>cardpayment.Makenewpayment</a:t>
            </a:r>
            <a:r>
              <a:rPr lang="en-IN" dirty="0"/>
              <a:t> (</a:t>
            </a:r>
            <a:endParaRPr lang="en-CA" dirty="0"/>
          </a:p>
          <a:p>
            <a:r>
              <a:rPr lang="en-IN" dirty="0"/>
              <a:t>		</a:t>
            </a:r>
            <a:r>
              <a:rPr lang="en-IN" dirty="0" err="1"/>
              <a:t>customerName</a:t>
            </a:r>
            <a:r>
              <a:rPr lang="en-IN" dirty="0"/>
              <a:t> =&gt;</a:t>
            </a:r>
            <a:r>
              <a:rPr lang="en-IN" dirty="0" err="1"/>
              <a:t>this.customername</a:t>
            </a:r>
            <a:r>
              <a:rPr lang="en-IN" dirty="0"/>
              <a:t>,</a:t>
            </a:r>
            <a:endParaRPr lang="en-CA" dirty="0"/>
          </a:p>
          <a:p>
            <a:r>
              <a:rPr lang="en-IN" dirty="0"/>
              <a:t>		</a:t>
            </a:r>
            <a:r>
              <a:rPr lang="en-IN" dirty="0" err="1"/>
              <a:t>cardNumber</a:t>
            </a:r>
            <a:r>
              <a:rPr lang="en-IN" dirty="0"/>
              <a:t> =&gt;</a:t>
            </a:r>
            <a:r>
              <a:rPr lang="en-IN" dirty="0" err="1"/>
              <a:t>this.cardNumber</a:t>
            </a:r>
            <a:r>
              <a:rPr lang="en-IN" dirty="0"/>
              <a:t>,</a:t>
            </a:r>
            <a:endParaRPr lang="en-CA" dirty="0"/>
          </a:p>
          <a:p>
            <a:r>
              <a:rPr lang="en-IN" dirty="0"/>
              <a:t>		</a:t>
            </a:r>
            <a:r>
              <a:rPr lang="en-IN" dirty="0" err="1"/>
              <a:t>cardExpirydate</a:t>
            </a:r>
            <a:r>
              <a:rPr lang="en-IN" dirty="0"/>
              <a:t> =&gt;</a:t>
            </a:r>
            <a:r>
              <a:rPr lang="en-IN" dirty="0" err="1"/>
              <a:t>this.cardExpirydate</a:t>
            </a:r>
            <a:r>
              <a:rPr lang="en-IN" dirty="0"/>
              <a:t>,</a:t>
            </a:r>
            <a:endParaRPr lang="en-CA" dirty="0"/>
          </a:p>
          <a:p>
            <a:r>
              <a:rPr lang="en-IN" dirty="0"/>
              <a:t>		</a:t>
            </a:r>
            <a:r>
              <a:rPr lang="en-IN" dirty="0" err="1"/>
              <a:t>cardCVVNumber</a:t>
            </a:r>
            <a:r>
              <a:rPr lang="en-IN" dirty="0"/>
              <a:t> =&gt;</a:t>
            </a:r>
            <a:r>
              <a:rPr lang="en-IN" dirty="0" err="1"/>
              <a:t>this.cardCCVNumber</a:t>
            </a:r>
            <a:r>
              <a:rPr lang="en-IN" dirty="0"/>
              <a:t>,</a:t>
            </a:r>
            <a:endParaRPr lang="en-CA" dirty="0"/>
          </a:p>
          <a:p>
            <a:r>
              <a:rPr lang="en-IN" dirty="0"/>
              <a:t>		</a:t>
            </a:r>
            <a:r>
              <a:rPr lang="en-IN" dirty="0" err="1"/>
              <a:t>billingAddress</a:t>
            </a:r>
            <a:r>
              <a:rPr lang="en-IN" dirty="0"/>
              <a:t> =&gt; </a:t>
            </a:r>
            <a:r>
              <a:rPr lang="en-IN" dirty="0" err="1"/>
              <a:t>this.billingAddress</a:t>
            </a:r>
            <a:r>
              <a:rPr lang="en-IN" dirty="0"/>
              <a:t>,</a:t>
            </a:r>
            <a:endParaRPr lang="en-CA" dirty="0"/>
          </a:p>
          <a:p>
            <a:r>
              <a:rPr lang="en-IN" dirty="0"/>
              <a:t>		</a:t>
            </a:r>
            <a:r>
              <a:rPr lang="en-IN" dirty="0" err="1"/>
              <a:t>paymentAmount</a:t>
            </a:r>
            <a:r>
              <a:rPr lang="en-IN" dirty="0"/>
              <a:t>=&gt;</a:t>
            </a:r>
            <a:r>
              <a:rPr lang="en-IN" dirty="0" err="1"/>
              <a:t>this.paymentAmount</a:t>
            </a:r>
            <a:r>
              <a:rPr lang="en-IN" dirty="0"/>
              <a:t>,</a:t>
            </a:r>
            <a:endParaRPr lang="en-CA" dirty="0"/>
          </a:p>
          <a:p>
            <a:r>
              <a:rPr lang="en-IN" dirty="0"/>
              <a:t>		);</a:t>
            </a:r>
            <a:endParaRPr lang="en-CA" dirty="0"/>
          </a:p>
          <a:p>
            <a:r>
              <a:rPr lang="en-IN" dirty="0"/>
              <a:t>}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da_transfor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0" y="1991830"/>
            <a:ext cx="5385399" cy="203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Conversion to  Java specific  Model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  <a:p>
            <a:r>
              <a:rPr lang="en-CA" dirty="0" smtClean="0"/>
              <a:t>Huge Productivity Boost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90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19" y="1418760"/>
            <a:ext cx="2379668" cy="5439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Role of State Diagrams for Conversion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JAVA Specific Model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" y="1418760"/>
            <a:ext cx="8682869" cy="464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Code Generation using Papyrus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52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Collaboration Tools - GitHub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1774479"/>
            <a:ext cx="8229240" cy="380768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" y="897312"/>
            <a:ext cx="8964921" cy="56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Collaboration Tools - WhatsApp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" y="1371888"/>
            <a:ext cx="3017351" cy="5364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650" y="1371888"/>
            <a:ext cx="3017350" cy="53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9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40532" y="248760"/>
            <a:ext cx="777204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Content</a:t>
            </a:r>
            <a:endParaRPr lang="en-US" sz="40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77657" y="1391400"/>
            <a:ext cx="8501203" cy="4114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2400" dirty="0" smtClean="0"/>
              <a:t>Background and Goals</a:t>
            </a:r>
          </a:p>
          <a:p>
            <a:pPr>
              <a:buFont typeface="Wingdings" charset="2"/>
              <a:buChar char=""/>
            </a:pPr>
            <a:r>
              <a:rPr lang="en-US" sz="2400" dirty="0"/>
              <a:t> </a:t>
            </a:r>
            <a:r>
              <a:rPr lang="en-US" sz="2400" dirty="0" smtClean="0"/>
              <a:t>Gantt Chart</a:t>
            </a:r>
          </a:p>
          <a:p>
            <a:pPr>
              <a:buFont typeface="Wingdings" charset="2"/>
              <a:buChar char=""/>
            </a:pPr>
            <a:r>
              <a:rPr lang="en-US" sz="2400" dirty="0" smtClean="0"/>
              <a:t> Development plan</a:t>
            </a:r>
          </a:p>
          <a:p>
            <a:pPr>
              <a:buFont typeface="Wingdings" charset="2"/>
              <a:buChar char=""/>
            </a:pPr>
            <a:r>
              <a:rPr lang="en-US" sz="2400" dirty="0" smtClean="0"/>
              <a:t> Use Case Diagram </a:t>
            </a:r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 dirty="0" smtClean="0"/>
              <a:t> Class Diagram</a:t>
            </a:r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 dirty="0" smtClean="0"/>
              <a:t> Constraints</a:t>
            </a:r>
            <a:r>
              <a:rPr lang="en-US" sz="2400" dirty="0" smtClean="0">
                <a:solidFill>
                  <a:srgbClr val="000000"/>
                </a:solidFill>
                <a:ea typeface="ＭＳ Ｐゴシック"/>
              </a:rPr>
              <a:t>.</a:t>
            </a:r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ＭＳ Ｐゴシック"/>
              </a:rPr>
              <a:t>State Diagrams</a:t>
            </a:r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ＭＳ Ｐゴシック"/>
              </a:rPr>
              <a:t>Collaborating Tools</a:t>
            </a:r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ＭＳ Ｐゴシック"/>
              </a:rPr>
              <a:t>Lesson Learned</a:t>
            </a:r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400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ＭＳ Ｐゴシック"/>
              </a:rPr>
              <a:t>Future Enhancements</a:t>
            </a:r>
          </a:p>
          <a:p>
            <a:pPr>
              <a:lnSpc>
                <a:spcPct val="100000"/>
              </a:lnSpc>
              <a:buFont typeface="Wingdings" charset="2"/>
              <a:buChar char=""/>
            </a:pPr>
            <a:endParaRPr lang="en-US" sz="2400" dirty="0" smtClean="0">
              <a:solidFill>
                <a:srgbClr val="000000"/>
              </a:solidFill>
              <a:ea typeface="ＭＳ Ｐゴシック"/>
            </a:endParaRPr>
          </a:p>
          <a:p>
            <a:pPr>
              <a:lnSpc>
                <a:spcPct val="100000"/>
              </a:lnSpc>
            </a:pPr>
            <a:endParaRPr sz="3200" dirty="0"/>
          </a:p>
        </p:txBody>
      </p:sp>
      <p:sp>
        <p:nvSpPr>
          <p:cNvPr id="113" name="TextShape 3"/>
          <p:cNvSpPr txBox="1"/>
          <p:nvPr/>
        </p:nvSpPr>
        <p:spPr>
          <a:xfrm>
            <a:off x="8676360" y="116640"/>
            <a:ext cx="405000" cy="2642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B0B5B77-0BD4-4937-ADE6-ACDCC3DFC296}" type="slidenum">
              <a:rPr lang="en-CA" sz="1200">
                <a:solidFill>
                  <a:srgbClr val="B2B2B2"/>
                </a:solidFill>
                <a:latin typeface="Arial"/>
                <a:ea typeface="ＭＳ Ｐゴシック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rgbClr val="782336"/>
                </a:solidFill>
                <a:latin typeface="Arial Bold"/>
                <a:ea typeface="ＭＳ Ｐゴシック"/>
              </a:rPr>
              <a:t>Collaboration Tools - WhatsApp</a:t>
            </a:r>
            <a:endParaRPr lang="en-US" sz="3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02" y="1418760"/>
            <a:ext cx="3231083" cy="5076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8" y="1418760"/>
            <a:ext cx="3225279" cy="50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Lessons Learned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1545310"/>
            <a:ext cx="8229240" cy="3977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MDD emphasis programming on a higher level of Abstraction.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MDD enforces a lot of rigidity (less specification).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UML provides 4+1 Architectural view.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number of tools on the market </a:t>
            </a:r>
            <a:r>
              <a:rPr lang="en-US" sz="2400" dirty="0" smtClean="0"/>
              <a:t>generate code, </a:t>
            </a:r>
            <a:r>
              <a:rPr lang="en-US" sz="2400" dirty="0"/>
              <a:t>Test and Verification Suites from UML models. </a:t>
            </a:r>
            <a:endParaRPr lang="en-US" sz="2400" dirty="0" smtClean="0"/>
          </a:p>
        </p:txBody>
      </p:sp>
      <p:pic>
        <p:nvPicPr>
          <p:cNvPr id="1028" name="Picture 4" descr="https://upload.wikimedia.org/wikipedia/commons/f/f2/4%2B1_Architectural_View_Mod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63" y="3017297"/>
            <a:ext cx="2758686" cy="174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3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87464"/>
            <a:ext cx="8229240" cy="2130950"/>
          </a:xfrm>
        </p:spPr>
        <p:txBody>
          <a:bodyPr/>
          <a:lstStyle/>
          <a:p>
            <a:endParaRPr lang="en-US" sz="2400" b="1" dirty="0" smtClean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Papyrus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Limitations</a:t>
            </a:r>
            <a:endParaRPr lang="en-US" sz="2400" b="1" dirty="0"/>
          </a:p>
          <a:p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Code for OCL constraints was not generated even after installing required plugin (Eclipse OCL 6.0.1).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Still need to write code manually by hand.</a:t>
            </a:r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41050"/>
            <a:ext cx="8229240" cy="337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Constructive criticism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1545310"/>
            <a:ext cx="8229240" cy="3977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MDD is still an emerging paradigm (not mature).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less online support and guidance available for operating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must be video tutorials and webinars from scratch  to develop application using executable UML.</a:t>
            </a:r>
          </a:p>
        </p:txBody>
      </p:sp>
    </p:spTree>
    <p:extLst>
      <p:ext uri="{BB962C8B-B14F-4D97-AF65-F5344CB8AC3E}">
        <p14:creationId xmlns:p14="http://schemas.microsoft.com/office/powerpoint/2010/main" val="15292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402280" y="609480"/>
            <a:ext cx="3885840" cy="10047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CA" sz="6000" b="1">
                <a:solidFill>
                  <a:srgbClr val="000000"/>
                </a:solidFill>
                <a:latin typeface="Times New Roman"/>
                <a:ea typeface="ＭＳ Ｐゴシック"/>
              </a:rPr>
              <a:t>Thank You</a:t>
            </a:r>
            <a:endParaRPr/>
          </a:p>
        </p:txBody>
      </p:sp>
      <p:pic>
        <p:nvPicPr>
          <p:cNvPr id="130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680" y="3850200"/>
            <a:ext cx="4571640" cy="300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33" y="644793"/>
            <a:ext cx="8229240" cy="1145160"/>
          </a:xfrm>
        </p:spPr>
        <p:txBody>
          <a:bodyPr/>
          <a:lstStyle/>
          <a:p>
            <a:r>
              <a:rPr lang="en-US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Background and Goals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529627" y="1789953"/>
            <a:ext cx="7881041" cy="4257762"/>
          </a:xfrm>
        </p:spPr>
        <p:txBody>
          <a:bodyPr/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Exploiting </a:t>
            </a:r>
            <a:r>
              <a:rPr lang="en-US" sz="2800" dirty="0"/>
              <a:t>UML specifications for system   </a:t>
            </a:r>
            <a:r>
              <a:rPr lang="en-US" sz="2800" dirty="0" smtClean="0"/>
              <a:t>development.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different views of the system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ＭＳ Ｐゴシック"/>
              </a:rPr>
              <a:t>Understanding tools</a:t>
            </a:r>
            <a:r>
              <a:rPr lang="en-US" sz="2800" dirty="0" smtClean="0">
                <a:solidFill>
                  <a:srgbClr val="000000"/>
                </a:solidFill>
                <a:ea typeface="ＭＳ Ｐゴシック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reliable, flexible, useful and usable software system</a:t>
            </a:r>
            <a:r>
              <a:rPr lang="en-US" sz="2800" dirty="0" smtClean="0">
                <a:solidFill>
                  <a:srgbClr val="000000"/>
                </a:solidFill>
                <a:ea typeface="ＭＳ Ｐゴシック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a typeface="ＭＳ Ｐゴシック"/>
              </a:rPr>
              <a:t>Platform Independent </a:t>
            </a:r>
            <a:r>
              <a:rPr lang="en-US" sz="2800" dirty="0">
                <a:solidFill>
                  <a:srgbClr val="000000"/>
                </a:solidFill>
                <a:ea typeface="ＭＳ Ｐゴシック"/>
                <a:sym typeface="Wingdings" panose="05000000000000000000" pitchFamily="2" charset="2"/>
              </a:rPr>
              <a:t> Platform </a:t>
            </a:r>
            <a:r>
              <a:rPr lang="en-US" sz="2800" dirty="0" smtClean="0">
                <a:solidFill>
                  <a:srgbClr val="000000"/>
                </a:solidFill>
                <a:ea typeface="ＭＳ Ｐゴシック"/>
                <a:sym typeface="Wingdings" panose="05000000000000000000" pitchFamily="2" charset="2"/>
              </a:rPr>
              <a:t>Specific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ea typeface="ＭＳ Ｐゴシック"/>
              </a:rPr>
              <a:t>Create </a:t>
            </a:r>
            <a:r>
              <a:rPr lang="en-US" sz="2800" dirty="0">
                <a:solidFill>
                  <a:srgbClr val="000000"/>
                </a:solidFill>
                <a:ea typeface="ＭＳ Ｐゴシック"/>
              </a:rPr>
              <a:t>simple to use User Interface.</a:t>
            </a:r>
          </a:p>
          <a:p>
            <a:endParaRPr lang="en-US" dirty="0" smtClean="0">
              <a:solidFill>
                <a:srgbClr val="000000"/>
              </a:solidFill>
              <a:ea typeface="ＭＳ Ｐゴシック"/>
            </a:endParaRPr>
          </a:p>
          <a:p>
            <a:endParaRPr lang="en-US" dirty="0" smtClean="0">
              <a:solidFill>
                <a:srgbClr val="000000"/>
              </a:solidFill>
              <a:ea typeface="ＭＳ Ｐゴシック"/>
            </a:endParaRPr>
          </a:p>
          <a:p>
            <a:endParaRPr lang="en-US" dirty="0">
              <a:solidFill>
                <a:srgbClr val="000000"/>
              </a:solidFill>
              <a:ea typeface="ＭＳ Ｐゴシック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Gantt Chart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20"/>
            <a:ext cx="8229239" cy="46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Development Plan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8" y="1976235"/>
            <a:ext cx="6558964" cy="34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6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685800" y="380880"/>
            <a:ext cx="777204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782336"/>
                </a:solidFill>
                <a:latin typeface="Arial Bold"/>
                <a:ea typeface="ＭＳ Ｐゴシック"/>
              </a:rPr>
              <a:t>Use Case Diagram</a:t>
            </a:r>
            <a:endParaRPr dirty="0"/>
          </a:p>
        </p:txBody>
      </p:sp>
      <p:sp>
        <p:nvSpPr>
          <p:cNvPr id="115" name="TextShape 2"/>
          <p:cNvSpPr txBox="1"/>
          <p:nvPr/>
        </p:nvSpPr>
        <p:spPr>
          <a:xfrm>
            <a:off x="685800" y="1752480"/>
            <a:ext cx="7772040" cy="4114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16" name="TextShape 3"/>
          <p:cNvSpPr txBox="1"/>
          <p:nvPr/>
        </p:nvSpPr>
        <p:spPr>
          <a:xfrm>
            <a:off x="8676360" y="116640"/>
            <a:ext cx="405000" cy="2642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6449C43-1396-4C5C-A363-A62E87C0F1B6}" type="slidenum">
              <a:rPr lang="en-CA" sz="1200">
                <a:solidFill>
                  <a:srgbClr val="B2B2B2"/>
                </a:solidFill>
                <a:latin typeface="Arial"/>
                <a:ea typeface="ＭＳ Ｐゴシック"/>
              </a:rPr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4" y="957871"/>
            <a:ext cx="5505564" cy="5900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685800" y="380880"/>
            <a:ext cx="777204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Class Diagram </a:t>
            </a:r>
            <a:endParaRPr dirty="0"/>
          </a:p>
        </p:txBody>
      </p:sp>
      <p:sp>
        <p:nvSpPr>
          <p:cNvPr id="118" name="TextShape 2"/>
          <p:cNvSpPr txBox="1"/>
          <p:nvPr/>
        </p:nvSpPr>
        <p:spPr>
          <a:xfrm>
            <a:off x="685800" y="1752480"/>
            <a:ext cx="7772040" cy="4114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19" name="TextShape 3"/>
          <p:cNvSpPr txBox="1"/>
          <p:nvPr/>
        </p:nvSpPr>
        <p:spPr>
          <a:xfrm>
            <a:off x="8676360" y="116640"/>
            <a:ext cx="405000" cy="2642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7C97624-E592-4BAA-A2D5-14CFE2270B49}" type="slidenum">
              <a:rPr lang="en-CA" sz="1200">
                <a:solidFill>
                  <a:srgbClr val="B2B2B2"/>
                </a:solidFill>
                <a:latin typeface="Arial"/>
                <a:ea typeface="ＭＳ Ｐゴシック"/>
              </a:rPr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" y="193103"/>
            <a:ext cx="9085485" cy="5891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85800" y="380880"/>
            <a:ext cx="777204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Constraints</a:t>
            </a:r>
            <a:r>
              <a:rPr lang="en-US" sz="3600" dirty="0">
                <a:solidFill>
                  <a:srgbClr val="782336"/>
                </a:solidFill>
                <a:latin typeface="Arial Bold"/>
                <a:ea typeface="ＭＳ Ｐゴシック"/>
              </a:rPr>
              <a:t>	</a:t>
            </a:r>
            <a:endParaRPr dirty="0"/>
          </a:p>
        </p:txBody>
      </p:sp>
      <p:sp>
        <p:nvSpPr>
          <p:cNvPr id="121" name="TextShape 2"/>
          <p:cNvSpPr txBox="1"/>
          <p:nvPr/>
        </p:nvSpPr>
        <p:spPr>
          <a:xfrm>
            <a:off x="8676360" y="116640"/>
            <a:ext cx="405000" cy="2642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5CC0461-FAF7-421B-B963-5BC458993D7C}" type="slidenum">
              <a:rPr lang="en-CA" sz="1200">
                <a:solidFill>
                  <a:srgbClr val="B2B2B2"/>
                </a:solidFill>
                <a:latin typeface="Arial"/>
                <a:ea typeface="ＭＳ Ｐゴシック"/>
              </a:rPr>
              <a:t>8</a:t>
            </a:fld>
            <a:endParaRPr/>
          </a:p>
        </p:txBody>
      </p:sp>
      <p:sp>
        <p:nvSpPr>
          <p:cNvPr id="122" name="TextShape 3"/>
          <p:cNvSpPr txBox="1"/>
          <p:nvPr/>
        </p:nvSpPr>
        <p:spPr>
          <a:xfrm>
            <a:off x="685800" y="1320690"/>
            <a:ext cx="7772040" cy="4114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1. Delivery address and postal code cannot be empty.</a:t>
            </a:r>
          </a:p>
          <a:p>
            <a:pPr>
              <a:lnSpc>
                <a:spcPct val="100000"/>
              </a:lnSpc>
            </a:pPr>
            <a:r>
              <a:rPr lang="en-US" dirty="0"/>
              <a:t>Context User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inv</a:t>
            </a:r>
            <a:r>
              <a:rPr lang="en-US" dirty="0"/>
              <a:t>: self. </a:t>
            </a:r>
            <a:r>
              <a:rPr lang="en-US" dirty="0" err="1"/>
              <a:t>deliveryAddress</a:t>
            </a:r>
            <a:r>
              <a:rPr lang="en-US" dirty="0"/>
              <a:t> -&gt;size()=1 And </a:t>
            </a:r>
            <a:r>
              <a:rPr lang="en-US" dirty="0" err="1"/>
              <a:t>self.postalcode</a:t>
            </a:r>
            <a:r>
              <a:rPr lang="en-US" dirty="0"/>
              <a:t>-&gt;size()=1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Phone number is a necessity for the delivery.</a:t>
            </a:r>
          </a:p>
          <a:p>
            <a:pPr>
              <a:lnSpc>
                <a:spcPct val="100000"/>
              </a:lnSpc>
            </a:pPr>
            <a:r>
              <a:rPr lang="en-US" dirty="0"/>
              <a:t>Context User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Inv:self.phoneNo</a:t>
            </a:r>
            <a:r>
              <a:rPr lang="en-US" dirty="0"/>
              <a:t> -&gt;</a:t>
            </a:r>
            <a:r>
              <a:rPr lang="en-US" dirty="0" err="1"/>
              <a:t>notEmpty</a:t>
            </a:r>
            <a:r>
              <a:rPr lang="en-US" dirty="0"/>
              <a:t>()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Users and user ids are different.</a:t>
            </a:r>
          </a:p>
          <a:p>
            <a:pPr>
              <a:lnSpc>
                <a:spcPct val="100000"/>
              </a:lnSpc>
            </a:pPr>
            <a:r>
              <a:rPr lang="en-US" dirty="0"/>
              <a:t>Context User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Inv</a:t>
            </a:r>
            <a:r>
              <a:rPr lang="en-US" dirty="0"/>
              <a:t>: </a:t>
            </a:r>
            <a:r>
              <a:rPr lang="en-US" dirty="0" err="1"/>
              <a:t>self.userid</a:t>
            </a:r>
            <a:r>
              <a:rPr lang="en-US" dirty="0"/>
              <a:t> -&gt;</a:t>
            </a:r>
            <a:r>
              <a:rPr lang="en-US" dirty="0" err="1"/>
              <a:t>forAll</a:t>
            </a:r>
            <a:r>
              <a:rPr lang="en-US" dirty="0"/>
              <a:t>(u1,u2:User | u1&lt; &gt;u2 implies u1.userid&lt; &gt;u2.userid)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Minimum order for delivery should be $25.</a:t>
            </a:r>
          </a:p>
          <a:p>
            <a:pPr>
              <a:lnSpc>
                <a:spcPct val="100000"/>
              </a:lnSpc>
            </a:pPr>
            <a:r>
              <a:rPr lang="en-US" dirty="0"/>
              <a:t>Context Order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Inv</a:t>
            </a:r>
            <a:r>
              <a:rPr lang="en-US" dirty="0"/>
              <a:t>: </a:t>
            </a:r>
            <a:r>
              <a:rPr lang="en-US" dirty="0" err="1"/>
              <a:t>self.totalAmount</a:t>
            </a:r>
            <a:r>
              <a:rPr lang="en-US" dirty="0"/>
              <a:t> &gt;=25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685800" y="380880"/>
            <a:ext cx="777204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782336"/>
                </a:solidFill>
                <a:latin typeface="Arial Bold"/>
                <a:ea typeface="ＭＳ Ｐゴシック"/>
              </a:rPr>
              <a:t>Constraints</a:t>
            </a:r>
            <a:endParaRPr dirty="0"/>
          </a:p>
        </p:txBody>
      </p:sp>
      <p:sp>
        <p:nvSpPr>
          <p:cNvPr id="124" name="TextShape 2"/>
          <p:cNvSpPr txBox="1"/>
          <p:nvPr/>
        </p:nvSpPr>
        <p:spPr>
          <a:xfrm>
            <a:off x="685800" y="1752480"/>
            <a:ext cx="7772040" cy="4114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5" name="TextShape 3"/>
          <p:cNvSpPr txBox="1"/>
          <p:nvPr/>
        </p:nvSpPr>
        <p:spPr>
          <a:xfrm>
            <a:off x="8676360" y="116640"/>
            <a:ext cx="405000" cy="2642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FE316D4-3362-486B-9629-1D2BBDFA962F}" type="slidenum">
              <a:rPr lang="en-CA" sz="1200">
                <a:solidFill>
                  <a:srgbClr val="B2B2B2"/>
                </a:solidFill>
                <a:latin typeface="Arial"/>
                <a:ea typeface="ＭＳ Ｐゴシック"/>
              </a:rPr>
              <a:t>9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39707" y="1065605"/>
            <a:ext cx="82512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Shopping cart contains all the ordered items.</a:t>
            </a:r>
          </a:p>
          <a:p>
            <a:r>
              <a:rPr lang="en-US" dirty="0"/>
              <a:t>Context </a:t>
            </a:r>
            <a:r>
              <a:rPr lang="en-US" dirty="0" err="1"/>
              <a:t>ShoppingCart</a:t>
            </a:r>
            <a:endParaRPr lang="en-US" dirty="0"/>
          </a:p>
          <a:p>
            <a:r>
              <a:rPr lang="en-US" dirty="0" err="1"/>
              <a:t>Inv</a:t>
            </a:r>
            <a:r>
              <a:rPr lang="en-US" dirty="0"/>
              <a:t>: </a:t>
            </a:r>
            <a:r>
              <a:rPr lang="en-US" dirty="0" err="1"/>
              <a:t>self.consists</a:t>
            </a:r>
            <a:r>
              <a:rPr lang="en-US" dirty="0"/>
              <a:t>-&gt;</a:t>
            </a:r>
            <a:r>
              <a:rPr lang="en-US" dirty="0" err="1"/>
              <a:t>includesAll</a:t>
            </a:r>
            <a:r>
              <a:rPr lang="en-US" dirty="0"/>
              <a:t>(</a:t>
            </a:r>
            <a:r>
              <a:rPr lang="en-US" dirty="0" err="1"/>
              <a:t>OrderedItems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. </a:t>
            </a:r>
            <a:r>
              <a:rPr lang="en-US" dirty="0"/>
              <a:t>Total Amount must include taxes.</a:t>
            </a:r>
          </a:p>
          <a:p>
            <a:r>
              <a:rPr lang="en-US" dirty="0"/>
              <a:t>Context Order</a:t>
            </a:r>
          </a:p>
          <a:p>
            <a:r>
              <a:rPr lang="en-US" dirty="0" err="1"/>
              <a:t>Inv</a:t>
            </a:r>
            <a:r>
              <a:rPr lang="en-US" dirty="0"/>
              <a:t>: self. </a:t>
            </a:r>
            <a:r>
              <a:rPr lang="en-US" dirty="0" err="1"/>
              <a:t>totalAmount</a:t>
            </a:r>
            <a:r>
              <a:rPr lang="en-US" dirty="0"/>
              <a:t>-&gt;includes(</a:t>
            </a:r>
            <a:r>
              <a:rPr lang="en-US" dirty="0" err="1"/>
              <a:t>self.taxes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/>
              <a:t>Payment id must be unique.</a:t>
            </a:r>
          </a:p>
          <a:p>
            <a:r>
              <a:rPr lang="en-US" dirty="0"/>
              <a:t>Context User</a:t>
            </a:r>
          </a:p>
          <a:p>
            <a:r>
              <a:rPr lang="en-US" dirty="0" err="1"/>
              <a:t>Inv</a:t>
            </a:r>
            <a:r>
              <a:rPr lang="en-US" dirty="0"/>
              <a:t>: </a:t>
            </a:r>
            <a:r>
              <a:rPr lang="en-US" dirty="0" err="1" smtClean="0"/>
              <a:t>self.makes</a:t>
            </a:r>
            <a:r>
              <a:rPr lang="en-US" dirty="0" smtClean="0"/>
              <a:t>-</a:t>
            </a:r>
            <a:r>
              <a:rPr lang="en-US" dirty="0"/>
              <a:t>&gt;(u1,u2:User| u1&lt;&gt;u2 implies u1.paymentId&lt;&gt;u2.paymentId)</a:t>
            </a:r>
          </a:p>
          <a:p>
            <a:endParaRPr lang="en-US" dirty="0"/>
          </a:p>
          <a:p>
            <a:r>
              <a:rPr lang="en-US" dirty="0"/>
              <a:t>8</a:t>
            </a:r>
            <a:r>
              <a:rPr lang="en-US" dirty="0" smtClean="0"/>
              <a:t>. </a:t>
            </a:r>
            <a:r>
              <a:rPr lang="en-US" dirty="0"/>
              <a:t>If an item is not added to the cart, add item to the cart.</a:t>
            </a:r>
          </a:p>
          <a:p>
            <a:r>
              <a:rPr lang="en-US" dirty="0"/>
              <a:t>Context </a:t>
            </a:r>
            <a:r>
              <a:rPr lang="en-US" dirty="0" smtClean="0"/>
              <a:t>User </a:t>
            </a:r>
            <a:r>
              <a:rPr lang="en-US" dirty="0"/>
              <a:t>:: </a:t>
            </a:r>
            <a:r>
              <a:rPr lang="en-US" dirty="0" err="1"/>
              <a:t>addToCart</a:t>
            </a:r>
            <a:r>
              <a:rPr lang="en-US" dirty="0"/>
              <a:t>(</a:t>
            </a:r>
            <a:r>
              <a:rPr lang="en-US" dirty="0" err="1"/>
              <a:t>id:itemId</a:t>
            </a:r>
            <a:r>
              <a:rPr lang="en-US" dirty="0"/>
              <a:t>):void</a:t>
            </a:r>
          </a:p>
          <a:p>
            <a:r>
              <a:rPr lang="en-US" dirty="0"/>
              <a:t>Pre: </a:t>
            </a:r>
            <a:r>
              <a:rPr lang="en-US" dirty="0" err="1"/>
              <a:t>User.buys</a:t>
            </a:r>
            <a:r>
              <a:rPr lang="en-US" dirty="0"/>
              <a:t>-&gt;excludes(id)</a:t>
            </a:r>
          </a:p>
          <a:p>
            <a:r>
              <a:rPr lang="en-US" dirty="0"/>
              <a:t>Post: </a:t>
            </a:r>
            <a:r>
              <a:rPr lang="en-US" dirty="0" err="1"/>
              <a:t>User.buys</a:t>
            </a:r>
            <a:r>
              <a:rPr lang="en-US" dirty="0"/>
              <a:t>-&gt;includes(id)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477</Words>
  <Application>Microsoft Office PowerPoint</Application>
  <PresentationFormat>On-screen Show (4:3)</PresentationFormat>
  <Paragraphs>142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ＭＳ Ｐゴシック</vt:lpstr>
      <vt:lpstr>Arial</vt:lpstr>
      <vt:lpstr>Arial Bold</vt:lpstr>
      <vt:lpstr>DejaVu Sans</vt:lpstr>
      <vt:lpstr>StarSymbol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Background and Goals </vt:lpstr>
      <vt:lpstr>Gantt Chart</vt:lpstr>
      <vt:lpstr>Development Plan</vt:lpstr>
      <vt:lpstr>PowerPoint Presentation</vt:lpstr>
      <vt:lpstr>PowerPoint Presentation</vt:lpstr>
      <vt:lpstr>PowerPoint Presentation</vt:lpstr>
      <vt:lpstr>PowerPoint Presentation</vt:lpstr>
      <vt:lpstr>State Diagram 1: Item</vt:lpstr>
      <vt:lpstr>State Diagram 2: ShoppingCart</vt:lpstr>
      <vt:lpstr>State Diagram 3 : Order</vt:lpstr>
      <vt:lpstr>PowerPoint Presentation</vt:lpstr>
      <vt:lpstr>Conversion to  Java specific  Model</vt:lpstr>
      <vt:lpstr>Role of State Diagrams for Conversion</vt:lpstr>
      <vt:lpstr>JAVA Specific Model</vt:lpstr>
      <vt:lpstr>Code Generation using Papyrus</vt:lpstr>
      <vt:lpstr>Collaboration Tools - GitHub </vt:lpstr>
      <vt:lpstr>Collaboration Tools - WhatsApp</vt:lpstr>
      <vt:lpstr>Collaboration Tools - WhatsApp</vt:lpstr>
      <vt:lpstr>Lessons Learned</vt:lpstr>
      <vt:lpstr>PowerPoint Presentation</vt:lpstr>
      <vt:lpstr>Constructive criticism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Chitlangia</dc:creator>
  <cp:lastModifiedBy>Sandeep Kumar Sharma</cp:lastModifiedBy>
  <cp:revision>64</cp:revision>
  <dcterms:modified xsi:type="dcterms:W3CDTF">2016-04-08T21:25:39Z</dcterms:modified>
</cp:coreProperties>
</file>